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 LAU (ENTERPRISESG)" initials="LL(" lastIdx="2" clrIdx="0">
    <p:extLst>
      <p:ext uri="{19B8F6BF-5375-455C-9EA6-DF929625EA0E}">
        <p15:presenceInfo xmlns:p15="http://schemas.microsoft.com/office/powerpoint/2012/main" userId="S::Lynn_LAU@enterprisesg.gov.sg::25ea3071-012a-431b-82fe-ccf0613ebfc1" providerId="AD"/>
      </p:ext>
    </p:extLst>
  </p:cmAuthor>
  <p:cmAuthor id="2" name="Yanni LOCK (NEA)" initials="YL(" lastIdx="2" clrIdx="1">
    <p:extLst>
      <p:ext uri="{19B8F6BF-5375-455C-9EA6-DF929625EA0E}">
        <p15:presenceInfo xmlns:p15="http://schemas.microsoft.com/office/powerpoint/2012/main" userId="Yanni LOCK (NE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4672"/>
  </p:normalViewPr>
  <p:slideViewPr>
    <p:cSldViewPr snapToGrid="0" snapToObjects="1">
      <p:cViewPr varScale="1">
        <p:scale>
          <a:sx n="97" d="100"/>
          <a:sy n="97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21549"/>
            <a:ext cx="9144000" cy="391730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r>
              <a:rPr lang="en-US" dirty="0">
                <a:cs typeface="Arial" panose="020B0604020202020204" pitchFamily="34" charset="0"/>
              </a:rPr>
              <a:t>Company Name:</a:t>
            </a:r>
          </a:p>
          <a:p>
            <a:pPr algn="l"/>
            <a:endParaRPr lang="en-US" i="1" dirty="0">
              <a:cs typeface="Arial" panose="020B0604020202020204" pitchFamily="34" charset="0"/>
            </a:endParaRPr>
          </a:p>
          <a:p>
            <a:pPr algn="l"/>
            <a:endParaRPr lang="en-US" i="1" dirty="0">
              <a:cs typeface="Arial" panose="020B0604020202020204" pitchFamily="34" charset="0"/>
            </a:endParaRPr>
          </a:p>
          <a:p>
            <a:pPr algn="l"/>
            <a:r>
              <a:rPr lang="en-US" dirty="0"/>
              <a:t>Contact person’s name, email and mobile no</a:t>
            </a:r>
            <a:r>
              <a:rPr lang="en-US" i="1" dirty="0">
                <a:cs typeface="Arial" panose="020B0604020202020204" pitchFamily="34" charset="0"/>
              </a:rPr>
              <a:t>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33399"/>
            <a:ext cx="9144000" cy="1284935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+mn-lt"/>
                <a:cs typeface="Arial" panose="020B0604020202020204" pitchFamily="34" charset="0"/>
              </a:rPr>
              <a:t>Call for </a:t>
            </a:r>
            <a:r>
              <a:rPr lang="en-SG" sz="3200" b="1" dirty="0">
                <a:latin typeface="+mn-lt"/>
              </a:rPr>
              <a:t>DATA-DRIVEN </a:t>
            </a:r>
            <a:br>
              <a:rPr lang="en-SG" sz="3200" b="1" dirty="0">
                <a:latin typeface="+mn-lt"/>
              </a:rPr>
            </a:br>
            <a:r>
              <a:rPr lang="en-SG" sz="3200" b="1" dirty="0">
                <a:latin typeface="+mn-lt"/>
              </a:rPr>
              <a:t>ENVIRONMENTAL SERVICES OPERATIONS</a:t>
            </a:r>
            <a:br>
              <a:rPr lang="en-SG" sz="3200" dirty="0">
                <a:latin typeface="+mn-lt"/>
              </a:rPr>
            </a:br>
            <a:endParaRPr lang="en-SG" sz="32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Detailed project proposal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(Optional) Grant Application Information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lead company and collaborator(s), if any</a:t>
            </a:r>
          </a:p>
          <a:p>
            <a:r>
              <a:rPr lang="en-US" dirty="0"/>
              <a:t>Business Address and Corporate Website of lead applicant and collaborator(s), if any</a:t>
            </a:r>
          </a:p>
          <a:p>
            <a:r>
              <a:rPr lang="en-US" dirty="0"/>
              <a:t>Profile of lead company and collaborator(s), if any (in less than 100 words each)</a:t>
            </a:r>
          </a:p>
          <a:p>
            <a:r>
              <a:rPr lang="en-US" dirty="0"/>
              <a:t>Areas of Expertise of lead company and collaborator(s), if any (in less than 100 words)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 and deliverables – tangible and intangible outcomes of the project (in less than 500 words)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249"/>
            <a:ext cx="10515600" cy="1325563"/>
          </a:xfrm>
        </p:spPr>
        <p:txBody>
          <a:bodyPr/>
          <a:lstStyle/>
          <a:p>
            <a:r>
              <a:rPr lang="en-US" dirty="0"/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78130"/>
            <a:ext cx="11065625" cy="599416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SG" sz="2400" b="1" dirty="0"/>
              <a:t>Instruction:</a:t>
            </a:r>
            <a:r>
              <a:rPr lang="en-SG" sz="2400" dirty="0"/>
              <a:t> To elaborate according to the following outline </a:t>
            </a:r>
            <a:r>
              <a:rPr lang="en-SG" sz="2400" i="1" dirty="0"/>
              <a:t>(can be more than 1 slide per item):</a:t>
            </a:r>
            <a:endParaRPr lang="en-US" sz="2400" dirty="0"/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Technical effectiveness and feasibility of solution to address the challenge statement 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Economic feasibility of solution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Potential benefits </a:t>
            </a:r>
            <a:r>
              <a:rPr lang="en-US" i="1" dirty="0"/>
              <a:t>(e.g. how is this solution novel/different from what is available currently, potential cost and manpower savings)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Capacity and expertise to execute</a:t>
            </a:r>
            <a:r>
              <a:rPr lang="en-US" i="1" dirty="0"/>
              <a:t> (capabilities and resources committed)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Detailed plans for 4 phases </a:t>
            </a:r>
            <a:r>
              <a:rPr lang="en-US" i="1" dirty="0"/>
              <a:t>(i.e. Development, Demonstration of POC, Test-bedding and Pilot deployment)</a:t>
            </a:r>
            <a:r>
              <a:rPr lang="en-US" dirty="0"/>
              <a:t>, as well as desired deliverables/milestones and outcomes of projects for the 4 phases </a:t>
            </a:r>
            <a:r>
              <a:rPr lang="en-US" i="1" dirty="0"/>
              <a:t>(including but not limited to tech specs, project/product development schedule, key challenges to overcome)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Estimated sale price of the developed solution for Commercial Deployment, showing the detailed ROI calculation </a:t>
            </a:r>
            <a:r>
              <a:rPr lang="en-US" i="1" dirty="0"/>
              <a:t>(providing information of assumptions made)</a:t>
            </a:r>
          </a:p>
          <a:p>
            <a:pPr marL="914400" lvl="1" indent="-45720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Others </a:t>
            </a:r>
            <a:r>
              <a:rPr lang="en-US" i="1" dirty="0"/>
              <a:t>(as specifically requested by Challenge Brief)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151"/>
            <a:ext cx="10515600" cy="1325563"/>
          </a:xfrm>
        </p:spPr>
        <p:txBody>
          <a:bodyPr/>
          <a:lstStyle/>
          <a:p>
            <a:r>
              <a:rPr lang="en-US" dirty="0"/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120" y="1130531"/>
            <a:ext cx="10515600" cy="5530364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40000"/>
              </a:lnSpc>
              <a:buNone/>
            </a:pPr>
            <a:r>
              <a:rPr lang="en-US" sz="2800" u="sng" dirty="0"/>
              <a:t>Note: </a:t>
            </a:r>
          </a:p>
          <a:p>
            <a:pPr lvl="1">
              <a:lnSpc>
                <a:spcPct val="100000"/>
              </a:lnSpc>
            </a:pPr>
            <a:r>
              <a:rPr lang="en-SG" sz="2800" dirty="0"/>
              <a:t>To refer to the necessary information required under the Evaluation Criteria </a:t>
            </a:r>
          </a:p>
          <a:p>
            <a:pPr lvl="1">
              <a:lnSpc>
                <a:spcPct val="100000"/>
              </a:lnSpc>
            </a:pPr>
            <a:r>
              <a:rPr lang="en-SG" sz="2800" dirty="0"/>
              <a:t>To demonstrate </a:t>
            </a:r>
            <a:r>
              <a:rPr lang="en-SG" sz="2800" b="1" dirty="0"/>
              <a:t>scalability </a:t>
            </a:r>
            <a:r>
              <a:rPr lang="en-SG" sz="2800" dirty="0"/>
              <a:t>of the proposed solution, interested solvers shall:</a:t>
            </a:r>
          </a:p>
          <a:p>
            <a:pPr lvl="2"/>
            <a:r>
              <a:rPr lang="en-SG" sz="2800" i="1" dirty="0"/>
              <a:t>Commit </a:t>
            </a:r>
            <a:r>
              <a:rPr lang="en-SG" sz="2800" i="1" u="sng" dirty="0"/>
              <a:t>capacity</a:t>
            </a:r>
            <a:r>
              <a:rPr lang="en-SG" sz="2800" i="1" dirty="0"/>
              <a:t> to undertake at least 2 project owners and justify their preferred choice (if any); as well as </a:t>
            </a:r>
          </a:p>
          <a:p>
            <a:pPr lvl="2"/>
            <a:r>
              <a:rPr lang="en-SG" sz="2800" i="1" dirty="0"/>
              <a:t>Demonstrate </a:t>
            </a:r>
            <a:r>
              <a:rPr lang="en-SG" sz="2800" i="1" u="sng" dirty="0"/>
              <a:t>capability</a:t>
            </a:r>
            <a:r>
              <a:rPr lang="en-SG" sz="2800" i="1" dirty="0"/>
              <a:t> to develop a solution based on the requirements for all project owners. If the solver is unable to meet any requirements, the solver is to indicate them with supporting information. </a:t>
            </a:r>
          </a:p>
          <a:p>
            <a:pPr lvl="2">
              <a:lnSpc>
                <a:spcPct val="140000"/>
              </a:lnSpc>
            </a:pPr>
            <a:endParaRPr lang="en-US" dirty="0"/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7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(Optional) Grant Application Information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5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b="1" dirty="0"/>
              <a:t>Instruction: </a:t>
            </a:r>
            <a:r>
              <a:rPr lang="en-US" dirty="0"/>
              <a:t>For Singapore-based enterprises who wish to seek funding support for proposed project, please fill and submit the </a:t>
            </a:r>
            <a:r>
              <a:rPr lang="en-US" i="1" dirty="0"/>
              <a:t>[</a:t>
            </a:r>
            <a:r>
              <a:rPr lang="en-US" i="1" u="sng" dirty="0"/>
              <a:t>Application Form – Grant Support.docx</a:t>
            </a:r>
            <a:r>
              <a:rPr lang="en-US" i="1" dirty="0"/>
              <a:t>] </a:t>
            </a:r>
            <a:r>
              <a:rPr lang="en-US" dirty="0"/>
              <a:t>together with this proposal submission.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322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430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Call for DATA-DRIVEN  ENVIRONMENTAL SERVICES OPERATIONS </vt:lpstr>
      <vt:lpstr>Submission Requirements</vt:lpstr>
      <vt:lpstr>A. Details of Applicant</vt:lpstr>
      <vt:lpstr>B. Executive Summary</vt:lpstr>
      <vt:lpstr>C. Detailed Project Proposal</vt:lpstr>
      <vt:lpstr>C. Detailed Project Proposal</vt:lpstr>
      <vt:lpstr>D. (Optional) Grant Application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Tan Yi Xiang (DSTA)</dc:creator>
  <cp:lastModifiedBy>Yanni LOCK (NEA)</cp:lastModifiedBy>
  <cp:revision>61</cp:revision>
  <dcterms:created xsi:type="dcterms:W3CDTF">2018-10-27T03:23:47Z</dcterms:created>
  <dcterms:modified xsi:type="dcterms:W3CDTF">2020-09-30T08:13:20Z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NEA-YL01@soe.sgnet.gov.sg</vt:lpwstr>
  </property>
  <property fmtid="{D5CDD505-2E9C-101B-9397-08002B2CF9AE}" pid="5" name="MSIP_Label_3f9331f7-95a2-472a-92bc-d73219eb516b_SetDate">
    <vt:lpwstr>2020-09-16T09:10:15.9693926Z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4c5f8bd9-1822-49cf-bd9f-0490681f1590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NEA-YL01@soe.sgnet.gov.sg</vt:lpwstr>
  </property>
  <property fmtid="{D5CDD505-2E9C-101B-9397-08002B2CF9AE}" pid="13" name="MSIP_Label_4f288355-fb4c-44cd-b9ca-40cfc2aee5f8_SetDate">
    <vt:lpwstr>2020-09-16T09:10:15.9693926Z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4c5f8bd9-1822-49cf-bd9f-0490681f1590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